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1" r:id="rId5"/>
    <p:sldId id="260" r:id="rId6"/>
    <p:sldId id="264" r:id="rId7"/>
    <p:sldId id="265" r:id="rId8"/>
    <p:sldId id="2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C8A5B89-9818-4971-8540-5C4D241E62CB}" type="datetimeFigureOut">
              <a:rPr lang="en-GB" smtClean="0"/>
              <a:t>15/04/2021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BF7BA8-0EB2-4DC9-A306-30509EA7B7DA}" type="slidenum">
              <a:rPr lang="en-GB" smtClean="0"/>
              <a:t>‹#›</a:t>
            </a:fld>
            <a:endParaRPr lang="en-GB"/>
          </a:p>
        </p:txBody>
      </p:sp>
    </p:spTree>
    <p:extLst>
      <p:ext uri="{BB962C8B-B14F-4D97-AF65-F5344CB8AC3E}">
        <p14:creationId xmlns:p14="http://schemas.microsoft.com/office/powerpoint/2010/main" val="2194572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C8A5B89-9818-4971-8540-5C4D241E62CB}" type="datetimeFigureOut">
              <a:rPr lang="en-GB" smtClean="0"/>
              <a:t>15/04/2021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BF7BA8-0EB2-4DC9-A306-30509EA7B7DA}" type="slidenum">
              <a:rPr lang="en-GB" smtClean="0"/>
              <a:t>‹#›</a:t>
            </a:fld>
            <a:endParaRPr lang="en-GB"/>
          </a:p>
        </p:txBody>
      </p:sp>
    </p:spTree>
    <p:extLst>
      <p:ext uri="{BB962C8B-B14F-4D97-AF65-F5344CB8AC3E}">
        <p14:creationId xmlns:p14="http://schemas.microsoft.com/office/powerpoint/2010/main" val="1708953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C8A5B89-9818-4971-8540-5C4D241E62CB}" type="datetimeFigureOut">
              <a:rPr lang="en-GB" smtClean="0"/>
              <a:t>15/04/2021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BF7BA8-0EB2-4DC9-A306-30509EA7B7DA}" type="slidenum">
              <a:rPr lang="en-GB" smtClean="0"/>
              <a:t>‹#›</a:t>
            </a:fld>
            <a:endParaRPr lang="en-GB"/>
          </a:p>
        </p:txBody>
      </p:sp>
    </p:spTree>
    <p:extLst>
      <p:ext uri="{BB962C8B-B14F-4D97-AF65-F5344CB8AC3E}">
        <p14:creationId xmlns:p14="http://schemas.microsoft.com/office/powerpoint/2010/main" val="3132902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C8A5B89-9818-4971-8540-5C4D241E62CB}" type="datetimeFigureOut">
              <a:rPr lang="en-GB" smtClean="0"/>
              <a:t>15/04/2021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BF7BA8-0EB2-4DC9-A306-30509EA7B7DA}" type="slidenum">
              <a:rPr lang="en-GB" smtClean="0"/>
              <a:t>‹#›</a:t>
            </a:fld>
            <a:endParaRPr lang="en-GB"/>
          </a:p>
        </p:txBody>
      </p:sp>
    </p:spTree>
    <p:extLst>
      <p:ext uri="{BB962C8B-B14F-4D97-AF65-F5344CB8AC3E}">
        <p14:creationId xmlns:p14="http://schemas.microsoft.com/office/powerpoint/2010/main" val="660356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C8A5B89-9818-4971-8540-5C4D241E62CB}" type="datetimeFigureOut">
              <a:rPr lang="en-GB" smtClean="0"/>
              <a:t>15/04/2021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BF7BA8-0EB2-4DC9-A306-30509EA7B7DA}" type="slidenum">
              <a:rPr lang="en-GB" smtClean="0"/>
              <a:t>‹#›</a:t>
            </a:fld>
            <a:endParaRPr lang="en-GB"/>
          </a:p>
        </p:txBody>
      </p:sp>
    </p:spTree>
    <p:extLst>
      <p:ext uri="{BB962C8B-B14F-4D97-AF65-F5344CB8AC3E}">
        <p14:creationId xmlns:p14="http://schemas.microsoft.com/office/powerpoint/2010/main" val="1701273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C8A5B89-9818-4971-8540-5C4D241E62CB}" type="datetimeFigureOut">
              <a:rPr lang="en-GB" smtClean="0"/>
              <a:t>15/04/2021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BF7BA8-0EB2-4DC9-A306-30509EA7B7DA}" type="slidenum">
              <a:rPr lang="en-GB" smtClean="0"/>
              <a:t>‹#›</a:t>
            </a:fld>
            <a:endParaRPr lang="en-GB"/>
          </a:p>
        </p:txBody>
      </p:sp>
    </p:spTree>
    <p:extLst>
      <p:ext uri="{BB962C8B-B14F-4D97-AF65-F5344CB8AC3E}">
        <p14:creationId xmlns:p14="http://schemas.microsoft.com/office/powerpoint/2010/main" val="3114892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C8A5B89-9818-4971-8540-5C4D241E62CB}" type="datetimeFigureOut">
              <a:rPr lang="en-GB" smtClean="0"/>
              <a:t>15/04/2021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BBF7BA8-0EB2-4DC9-A306-30509EA7B7DA}" type="slidenum">
              <a:rPr lang="en-GB" smtClean="0"/>
              <a:t>‹#›</a:t>
            </a:fld>
            <a:endParaRPr lang="en-GB"/>
          </a:p>
        </p:txBody>
      </p:sp>
    </p:spTree>
    <p:extLst>
      <p:ext uri="{BB962C8B-B14F-4D97-AF65-F5344CB8AC3E}">
        <p14:creationId xmlns:p14="http://schemas.microsoft.com/office/powerpoint/2010/main" val="1399173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C8A5B89-9818-4971-8540-5C4D241E62CB}" type="datetimeFigureOut">
              <a:rPr lang="en-GB" smtClean="0"/>
              <a:t>15/04/2021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BBF7BA8-0EB2-4DC9-A306-30509EA7B7DA}" type="slidenum">
              <a:rPr lang="en-GB" smtClean="0"/>
              <a:t>‹#›</a:t>
            </a:fld>
            <a:endParaRPr lang="en-GB"/>
          </a:p>
        </p:txBody>
      </p:sp>
    </p:spTree>
    <p:extLst>
      <p:ext uri="{BB962C8B-B14F-4D97-AF65-F5344CB8AC3E}">
        <p14:creationId xmlns:p14="http://schemas.microsoft.com/office/powerpoint/2010/main" val="2381423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8A5B89-9818-4971-8540-5C4D241E62CB}" type="datetimeFigureOut">
              <a:rPr lang="en-GB" smtClean="0"/>
              <a:t>15/04/2021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BBF7BA8-0EB2-4DC9-A306-30509EA7B7DA}" type="slidenum">
              <a:rPr lang="en-GB" smtClean="0"/>
              <a:t>‹#›</a:t>
            </a:fld>
            <a:endParaRPr lang="en-GB"/>
          </a:p>
        </p:txBody>
      </p:sp>
    </p:spTree>
    <p:extLst>
      <p:ext uri="{BB962C8B-B14F-4D97-AF65-F5344CB8AC3E}">
        <p14:creationId xmlns:p14="http://schemas.microsoft.com/office/powerpoint/2010/main" val="986808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C8A5B89-9818-4971-8540-5C4D241E62CB}" type="datetimeFigureOut">
              <a:rPr lang="en-GB" smtClean="0"/>
              <a:t>15/04/2021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BF7BA8-0EB2-4DC9-A306-30509EA7B7DA}" type="slidenum">
              <a:rPr lang="en-GB" smtClean="0"/>
              <a:t>‹#›</a:t>
            </a:fld>
            <a:endParaRPr lang="en-GB"/>
          </a:p>
        </p:txBody>
      </p:sp>
    </p:spTree>
    <p:extLst>
      <p:ext uri="{BB962C8B-B14F-4D97-AF65-F5344CB8AC3E}">
        <p14:creationId xmlns:p14="http://schemas.microsoft.com/office/powerpoint/2010/main" val="335917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C8A5B89-9818-4971-8540-5C4D241E62CB}" type="datetimeFigureOut">
              <a:rPr lang="en-GB" smtClean="0"/>
              <a:t>15/04/2021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BF7BA8-0EB2-4DC9-A306-30509EA7B7DA}" type="slidenum">
              <a:rPr lang="en-GB" smtClean="0"/>
              <a:t>‹#›</a:t>
            </a:fld>
            <a:endParaRPr lang="en-GB"/>
          </a:p>
        </p:txBody>
      </p:sp>
    </p:spTree>
    <p:extLst>
      <p:ext uri="{BB962C8B-B14F-4D97-AF65-F5344CB8AC3E}">
        <p14:creationId xmlns:p14="http://schemas.microsoft.com/office/powerpoint/2010/main" val="1121336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8A5B89-9818-4971-8540-5C4D241E62CB}" type="datetimeFigureOut">
              <a:rPr lang="en-GB" smtClean="0"/>
              <a:t>15/04/2021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BF7BA8-0EB2-4DC9-A306-30509EA7B7DA}" type="slidenum">
              <a:rPr lang="en-GB" smtClean="0"/>
              <a:t>‹#›</a:t>
            </a:fld>
            <a:endParaRPr lang="en-GB"/>
          </a:p>
        </p:txBody>
      </p:sp>
    </p:spTree>
    <p:extLst>
      <p:ext uri="{BB962C8B-B14F-4D97-AF65-F5344CB8AC3E}">
        <p14:creationId xmlns:p14="http://schemas.microsoft.com/office/powerpoint/2010/main" val="2848199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823301" y="142501"/>
            <a:ext cx="1490663" cy="166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1"/>
          <p:cNvPicPr>
            <a:picLocks noChangeAspect="1"/>
          </p:cNvPicPr>
          <p:nvPr/>
        </p:nvPicPr>
        <p:blipFill rotWithShape="1">
          <a:blip r:embed="rId3">
            <a:extLst>
              <a:ext uri="{28A0092B-C50C-407E-A947-70E740481C1C}">
                <a14:useLocalDpi xmlns:a14="http://schemas.microsoft.com/office/drawing/2010/main" val="0"/>
              </a:ext>
            </a:extLst>
          </a:blip>
          <a:srcRect l="118" t="15561" r="-118" b="39455"/>
          <a:stretch/>
        </p:blipFill>
        <p:spPr bwMode="auto">
          <a:xfrm>
            <a:off x="0" y="5257800"/>
            <a:ext cx="12032284" cy="1268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424113" y="549276"/>
            <a:ext cx="3300412" cy="646113"/>
          </a:xfrm>
          <a:prstGeom prst="rect">
            <a:avLst/>
          </a:prstGeom>
          <a:noFill/>
        </p:spPr>
        <p:txBody>
          <a:bodyPr>
            <a:spAutoFit/>
          </a:bodyPr>
          <a:lstStyle/>
          <a:p>
            <a:pPr marL="285750" indent="-285750">
              <a:buFont typeface="Arial" pitchFamily="34" charset="0"/>
              <a:buChar char="•"/>
              <a:defRPr/>
            </a:pPr>
            <a:endParaRPr lang="en-GB" dirty="0">
              <a:solidFill>
                <a:schemeClr val="bg1"/>
              </a:solidFill>
              <a:cs typeface="Arial" charset="0"/>
            </a:endParaRPr>
          </a:p>
          <a:p>
            <a:pPr eaLnBrk="1" hangingPunct="1">
              <a:defRPr/>
            </a:pPr>
            <a:r>
              <a:rPr lang="en-GB" dirty="0">
                <a:solidFill>
                  <a:schemeClr val="bg1"/>
                </a:solidFill>
                <a:cs typeface="Arial" charset="0"/>
              </a:rPr>
              <a:t> </a:t>
            </a:r>
            <a:endParaRPr lang="en-GB" dirty="0">
              <a:cs typeface="Arial" charset="0"/>
            </a:endParaRPr>
          </a:p>
        </p:txBody>
      </p:sp>
      <p:sp>
        <p:nvSpPr>
          <p:cNvPr id="2053" name="TextBox 2"/>
          <p:cNvSpPr txBox="1">
            <a:spLocks noChangeArrowheads="1"/>
          </p:cNvSpPr>
          <p:nvPr/>
        </p:nvSpPr>
        <p:spPr bwMode="auto">
          <a:xfrm>
            <a:off x="1151067" y="1195389"/>
            <a:ext cx="9423699"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GB" altLang="en-US" sz="4000" b="1" dirty="0">
                <a:solidFill>
                  <a:schemeClr val="bg1"/>
                </a:solidFill>
              </a:rPr>
              <a:t>To Year 10 pupils from </a:t>
            </a:r>
          </a:p>
          <a:p>
            <a:pPr>
              <a:spcBef>
                <a:spcPct val="0"/>
              </a:spcBef>
              <a:buFontTx/>
              <a:buNone/>
            </a:pPr>
            <a:endParaRPr lang="en-GB" altLang="en-US" sz="4000" b="1" dirty="0">
              <a:solidFill>
                <a:schemeClr val="bg1"/>
              </a:solidFill>
            </a:endParaRPr>
          </a:p>
          <a:p>
            <a:pPr>
              <a:spcBef>
                <a:spcPct val="0"/>
              </a:spcBef>
              <a:buFontTx/>
              <a:buNone/>
            </a:pPr>
            <a:endParaRPr lang="en-GB" altLang="en-US" sz="4000" b="1" dirty="0">
              <a:solidFill>
                <a:schemeClr val="bg1"/>
              </a:solidFill>
            </a:endParaRPr>
          </a:p>
          <a:p>
            <a:pPr>
              <a:spcBef>
                <a:spcPct val="0"/>
              </a:spcBef>
              <a:buFontTx/>
              <a:buNone/>
            </a:pPr>
            <a:r>
              <a:rPr lang="en-GB" altLang="en-US" sz="4000" b="1" dirty="0">
                <a:solidFill>
                  <a:schemeClr val="bg1"/>
                </a:solidFill>
              </a:rPr>
              <a:t>                 Ms Clarke </a:t>
            </a:r>
          </a:p>
        </p:txBody>
      </p:sp>
      <p:sp>
        <p:nvSpPr>
          <p:cNvPr id="3" name="Title 2"/>
          <p:cNvSpPr>
            <a:spLocks noGrp="1"/>
          </p:cNvSpPr>
          <p:nvPr>
            <p:ph type="ctrTitle"/>
          </p:nvPr>
        </p:nvSpPr>
        <p:spPr/>
        <p:txBody>
          <a:bodyPr/>
          <a:lstStyle/>
          <a:p>
            <a:r>
              <a:rPr lang="en-GB" b="1" dirty="0">
                <a:solidFill>
                  <a:srgbClr val="0070C0"/>
                </a:solidFill>
              </a:rPr>
              <a:t>Subject Briefing Presentation</a:t>
            </a:r>
            <a:br>
              <a:rPr lang="en-GB" b="1" dirty="0">
                <a:solidFill>
                  <a:srgbClr val="0070C0"/>
                </a:solidFill>
              </a:rPr>
            </a:br>
            <a:r>
              <a:rPr lang="en-GB" b="1" dirty="0">
                <a:solidFill>
                  <a:srgbClr val="0070C0"/>
                </a:solidFill>
              </a:rPr>
              <a:t>Mathematics</a:t>
            </a:r>
          </a:p>
        </p:txBody>
      </p:sp>
      <p:sp>
        <p:nvSpPr>
          <p:cNvPr id="4" name="Subtitle 3"/>
          <p:cNvSpPr>
            <a:spLocks noGrp="1"/>
          </p:cNvSpPr>
          <p:nvPr>
            <p:ph type="subTitle" idx="1"/>
          </p:nvPr>
        </p:nvSpPr>
        <p:spPr/>
        <p:txBody>
          <a:bodyPr/>
          <a:lstStyle/>
          <a:p>
            <a:r>
              <a:rPr lang="en-GB" b="1" dirty="0"/>
              <a:t>Year 9 Guided Choices</a:t>
            </a:r>
          </a:p>
        </p:txBody>
      </p:sp>
    </p:spTree>
    <p:extLst>
      <p:ext uri="{BB962C8B-B14F-4D97-AF65-F5344CB8AC3E}">
        <p14:creationId xmlns:p14="http://schemas.microsoft.com/office/powerpoint/2010/main" val="1287849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823301" y="142501"/>
            <a:ext cx="1490663" cy="166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17650" y="4941889"/>
            <a:ext cx="9144000"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424113" y="549276"/>
            <a:ext cx="3300412" cy="646113"/>
          </a:xfrm>
          <a:prstGeom prst="rect">
            <a:avLst/>
          </a:prstGeom>
          <a:noFill/>
        </p:spPr>
        <p:txBody>
          <a:bodyPr>
            <a:spAutoFit/>
          </a:bodyPr>
          <a:lstStyle/>
          <a:p>
            <a:pPr marL="285750" indent="-285750">
              <a:buFont typeface="Arial" pitchFamily="34" charset="0"/>
              <a:buChar char="•"/>
              <a:defRPr/>
            </a:pPr>
            <a:endParaRPr lang="en-GB" dirty="0">
              <a:solidFill>
                <a:schemeClr val="bg1"/>
              </a:solidFill>
              <a:cs typeface="Arial" charset="0"/>
            </a:endParaRPr>
          </a:p>
          <a:p>
            <a:pPr eaLnBrk="1" hangingPunct="1">
              <a:defRPr/>
            </a:pPr>
            <a:r>
              <a:rPr lang="en-GB" dirty="0">
                <a:solidFill>
                  <a:schemeClr val="bg1"/>
                </a:solidFill>
                <a:cs typeface="Arial" charset="0"/>
              </a:rPr>
              <a:t> </a:t>
            </a:r>
            <a:endParaRPr lang="en-GB" dirty="0">
              <a:cs typeface="Arial" charset="0"/>
            </a:endParaRPr>
          </a:p>
        </p:txBody>
      </p:sp>
      <p:sp>
        <p:nvSpPr>
          <p:cNvPr id="2053" name="TextBox 2"/>
          <p:cNvSpPr txBox="1">
            <a:spLocks noChangeArrowheads="1"/>
          </p:cNvSpPr>
          <p:nvPr/>
        </p:nvSpPr>
        <p:spPr bwMode="auto">
          <a:xfrm>
            <a:off x="1151067" y="1195389"/>
            <a:ext cx="9423699"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GB" altLang="en-US" sz="4000" b="1" dirty="0">
                <a:solidFill>
                  <a:schemeClr val="bg1"/>
                </a:solidFill>
              </a:rPr>
              <a:t>To Year 10 pupils from </a:t>
            </a:r>
          </a:p>
          <a:p>
            <a:pPr>
              <a:spcBef>
                <a:spcPct val="0"/>
              </a:spcBef>
              <a:buFontTx/>
              <a:buNone/>
            </a:pPr>
            <a:endParaRPr lang="en-GB" altLang="en-US" sz="4000" b="1" dirty="0">
              <a:solidFill>
                <a:schemeClr val="bg1"/>
              </a:solidFill>
            </a:endParaRPr>
          </a:p>
          <a:p>
            <a:pPr>
              <a:spcBef>
                <a:spcPct val="0"/>
              </a:spcBef>
              <a:buFontTx/>
              <a:buNone/>
            </a:pPr>
            <a:endParaRPr lang="en-GB" altLang="en-US" sz="4000" b="1" dirty="0">
              <a:solidFill>
                <a:schemeClr val="bg1"/>
              </a:solidFill>
            </a:endParaRPr>
          </a:p>
          <a:p>
            <a:pPr>
              <a:spcBef>
                <a:spcPct val="0"/>
              </a:spcBef>
              <a:buFontTx/>
              <a:buNone/>
            </a:pPr>
            <a:r>
              <a:rPr lang="en-GB" altLang="en-US" sz="4000" b="1" dirty="0">
                <a:solidFill>
                  <a:schemeClr val="bg1"/>
                </a:solidFill>
              </a:rPr>
              <a:t>                 Ms Clarke </a:t>
            </a:r>
          </a:p>
        </p:txBody>
      </p:sp>
      <p:sp>
        <p:nvSpPr>
          <p:cNvPr id="3" name="Title 2"/>
          <p:cNvSpPr>
            <a:spLocks noGrp="1"/>
          </p:cNvSpPr>
          <p:nvPr>
            <p:ph type="title"/>
          </p:nvPr>
        </p:nvSpPr>
        <p:spPr/>
        <p:txBody>
          <a:bodyPr/>
          <a:lstStyle/>
          <a:p>
            <a:r>
              <a:rPr lang="en-GB" dirty="0">
                <a:solidFill>
                  <a:srgbClr val="0070C0"/>
                </a:solidFill>
              </a:rPr>
              <a:t>Introduction to the Maths Team</a:t>
            </a:r>
          </a:p>
        </p:txBody>
      </p:sp>
      <p:sp>
        <p:nvSpPr>
          <p:cNvPr id="4" name="Subtitle 3"/>
          <p:cNvSpPr>
            <a:spLocks noGrp="1"/>
          </p:cNvSpPr>
          <p:nvPr>
            <p:ph idx="1"/>
          </p:nvPr>
        </p:nvSpPr>
        <p:spPr/>
        <p:txBody>
          <a:bodyPr/>
          <a:lstStyle/>
          <a:p>
            <a:pPr marL="0" indent="0">
              <a:buNone/>
            </a:pPr>
            <a:r>
              <a:rPr lang="en-GB" b="1" dirty="0"/>
              <a:t>The Maths department has ten dedicated Maths specialists who are all experienced at teaching GCSE Mathematics. </a:t>
            </a:r>
          </a:p>
          <a:p>
            <a:pPr marL="0" indent="0">
              <a:buNone/>
            </a:pPr>
            <a:r>
              <a:rPr lang="en-GB" b="1" dirty="0"/>
              <a:t>We are all here to help and advise you throughout the next two years as you embark on your GCSE course. </a:t>
            </a:r>
          </a:p>
          <a:p>
            <a:pPr marL="0" indent="0">
              <a:buNone/>
            </a:pPr>
            <a:r>
              <a:rPr lang="en-GB" b="1" dirty="0"/>
              <a:t>Maths is used in your lives everyday and the progress that you make during your GCSE will stay with you long into the future.</a:t>
            </a:r>
          </a:p>
        </p:txBody>
      </p:sp>
      <p:pic>
        <p:nvPicPr>
          <p:cNvPr id="8" name="Picture 1"/>
          <p:cNvPicPr>
            <a:picLocks noChangeAspect="1"/>
          </p:cNvPicPr>
          <p:nvPr/>
        </p:nvPicPr>
        <p:blipFill rotWithShape="1">
          <a:blip r:embed="rId3">
            <a:extLst>
              <a:ext uri="{28A0092B-C50C-407E-A947-70E740481C1C}">
                <a14:useLocalDpi xmlns:a14="http://schemas.microsoft.com/office/drawing/2010/main" val="0"/>
              </a:ext>
            </a:extLst>
          </a:blip>
          <a:srcRect l="118" t="15561" r="-118" b="39455"/>
          <a:stretch/>
        </p:blipFill>
        <p:spPr bwMode="auto">
          <a:xfrm>
            <a:off x="0" y="5257800"/>
            <a:ext cx="12032284" cy="1268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3123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823301" y="142501"/>
            <a:ext cx="1490663" cy="166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17650" y="4941889"/>
            <a:ext cx="9144000"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812006" y="549276"/>
            <a:ext cx="3300412" cy="646113"/>
          </a:xfrm>
          <a:prstGeom prst="rect">
            <a:avLst/>
          </a:prstGeom>
          <a:noFill/>
        </p:spPr>
        <p:txBody>
          <a:bodyPr>
            <a:spAutoFit/>
          </a:bodyPr>
          <a:lstStyle/>
          <a:p>
            <a:pPr marL="285750" indent="-285750">
              <a:buFont typeface="Arial" pitchFamily="34" charset="0"/>
              <a:buChar char="•"/>
              <a:defRPr/>
            </a:pPr>
            <a:endParaRPr lang="en-GB" dirty="0">
              <a:solidFill>
                <a:schemeClr val="bg1"/>
              </a:solidFill>
              <a:cs typeface="Arial" charset="0"/>
            </a:endParaRPr>
          </a:p>
          <a:p>
            <a:pPr eaLnBrk="1" hangingPunct="1">
              <a:defRPr/>
            </a:pPr>
            <a:r>
              <a:rPr lang="en-GB" dirty="0">
                <a:solidFill>
                  <a:schemeClr val="bg1"/>
                </a:solidFill>
                <a:cs typeface="Arial" charset="0"/>
              </a:rPr>
              <a:t> </a:t>
            </a:r>
            <a:endParaRPr lang="en-GB" dirty="0">
              <a:cs typeface="Arial" charset="0"/>
            </a:endParaRPr>
          </a:p>
        </p:txBody>
      </p:sp>
      <p:sp>
        <p:nvSpPr>
          <p:cNvPr id="2053" name="TextBox 2"/>
          <p:cNvSpPr txBox="1">
            <a:spLocks noChangeArrowheads="1"/>
          </p:cNvSpPr>
          <p:nvPr/>
        </p:nvSpPr>
        <p:spPr bwMode="auto">
          <a:xfrm>
            <a:off x="1151067" y="1195389"/>
            <a:ext cx="9423699"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GB" altLang="en-US" sz="4000" b="1" dirty="0">
                <a:solidFill>
                  <a:schemeClr val="bg1"/>
                </a:solidFill>
              </a:rPr>
              <a:t>To Year 10 pupils from </a:t>
            </a:r>
          </a:p>
          <a:p>
            <a:pPr>
              <a:spcBef>
                <a:spcPct val="0"/>
              </a:spcBef>
              <a:buFontTx/>
              <a:buNone/>
            </a:pPr>
            <a:endParaRPr lang="en-GB" altLang="en-US" sz="4000" b="1" dirty="0">
              <a:solidFill>
                <a:schemeClr val="bg1"/>
              </a:solidFill>
            </a:endParaRPr>
          </a:p>
          <a:p>
            <a:pPr>
              <a:spcBef>
                <a:spcPct val="0"/>
              </a:spcBef>
              <a:buFontTx/>
              <a:buNone/>
            </a:pPr>
            <a:endParaRPr lang="en-GB" altLang="en-US" sz="4000" b="1" dirty="0">
              <a:solidFill>
                <a:schemeClr val="bg1"/>
              </a:solidFill>
            </a:endParaRPr>
          </a:p>
          <a:p>
            <a:pPr>
              <a:spcBef>
                <a:spcPct val="0"/>
              </a:spcBef>
              <a:buFontTx/>
              <a:buNone/>
            </a:pPr>
            <a:r>
              <a:rPr lang="en-GB" altLang="en-US" sz="4000" b="1" dirty="0">
                <a:solidFill>
                  <a:schemeClr val="bg1"/>
                </a:solidFill>
              </a:rPr>
              <a:t>                 Ms Clarke </a:t>
            </a:r>
          </a:p>
        </p:txBody>
      </p:sp>
      <p:sp>
        <p:nvSpPr>
          <p:cNvPr id="3" name="Title 2"/>
          <p:cNvSpPr>
            <a:spLocks noGrp="1"/>
          </p:cNvSpPr>
          <p:nvPr>
            <p:ph type="title"/>
          </p:nvPr>
        </p:nvSpPr>
        <p:spPr/>
        <p:txBody>
          <a:bodyPr/>
          <a:lstStyle/>
          <a:p>
            <a:r>
              <a:rPr lang="en-GB" dirty="0">
                <a:solidFill>
                  <a:srgbClr val="0070C0"/>
                </a:solidFill>
              </a:rPr>
              <a:t>Why study Maths?</a:t>
            </a:r>
          </a:p>
        </p:txBody>
      </p:sp>
      <p:sp>
        <p:nvSpPr>
          <p:cNvPr id="4" name="Subtitle 3"/>
          <p:cNvSpPr>
            <a:spLocks noGrp="1"/>
          </p:cNvSpPr>
          <p:nvPr>
            <p:ph idx="1"/>
          </p:nvPr>
        </p:nvSpPr>
        <p:spPr>
          <a:xfrm>
            <a:off x="838200" y="1511300"/>
            <a:ext cx="10515600" cy="4665663"/>
          </a:xfrm>
        </p:spPr>
        <p:txBody>
          <a:bodyPr/>
          <a:lstStyle/>
          <a:p>
            <a:r>
              <a:rPr lang="en-GB" b="1" dirty="0"/>
              <a:t>As a student of Mathematics you will develop better systems for problem-solving and learn how applying Maths solves real world issues.</a:t>
            </a:r>
          </a:p>
          <a:p>
            <a:r>
              <a:rPr lang="en-GB" b="1" dirty="0"/>
              <a:t>Knowledge of Mathematics and its complexities can help in almost every career.</a:t>
            </a:r>
          </a:p>
          <a:p>
            <a:r>
              <a:rPr lang="en-GB" b="1" dirty="0"/>
              <a:t>Studying Maths not only will develop more engineers and scientists, but also produce more citizens who can learn and think creatively and critically, no matter their career fields. The workforce of tomorrow, in all fields, will demand it.</a:t>
            </a:r>
          </a:p>
        </p:txBody>
      </p:sp>
      <p:pic>
        <p:nvPicPr>
          <p:cNvPr id="8" name="Picture 1"/>
          <p:cNvPicPr>
            <a:picLocks noChangeAspect="1"/>
          </p:cNvPicPr>
          <p:nvPr/>
        </p:nvPicPr>
        <p:blipFill rotWithShape="1">
          <a:blip r:embed="rId3">
            <a:extLst>
              <a:ext uri="{28A0092B-C50C-407E-A947-70E740481C1C}">
                <a14:useLocalDpi xmlns:a14="http://schemas.microsoft.com/office/drawing/2010/main" val="0"/>
              </a:ext>
            </a:extLst>
          </a:blip>
          <a:srcRect l="118" t="15561" r="-118" b="39455"/>
          <a:stretch/>
        </p:blipFill>
        <p:spPr bwMode="auto">
          <a:xfrm>
            <a:off x="0" y="5257800"/>
            <a:ext cx="12032284" cy="1268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778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823301" y="142501"/>
            <a:ext cx="1490663" cy="166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17650" y="4941889"/>
            <a:ext cx="9144000"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424113" y="549276"/>
            <a:ext cx="3300412" cy="646113"/>
          </a:xfrm>
          <a:prstGeom prst="rect">
            <a:avLst/>
          </a:prstGeom>
          <a:noFill/>
        </p:spPr>
        <p:txBody>
          <a:bodyPr>
            <a:spAutoFit/>
          </a:bodyPr>
          <a:lstStyle/>
          <a:p>
            <a:pPr marL="285750" indent="-285750">
              <a:buFont typeface="Arial" pitchFamily="34" charset="0"/>
              <a:buChar char="•"/>
              <a:defRPr/>
            </a:pPr>
            <a:endParaRPr lang="en-GB" dirty="0">
              <a:solidFill>
                <a:schemeClr val="bg1"/>
              </a:solidFill>
              <a:cs typeface="Arial" charset="0"/>
            </a:endParaRPr>
          </a:p>
          <a:p>
            <a:pPr eaLnBrk="1" hangingPunct="1">
              <a:defRPr/>
            </a:pPr>
            <a:r>
              <a:rPr lang="en-GB" dirty="0">
                <a:solidFill>
                  <a:schemeClr val="bg1"/>
                </a:solidFill>
                <a:cs typeface="Arial" charset="0"/>
              </a:rPr>
              <a:t> </a:t>
            </a:r>
            <a:endParaRPr lang="en-GB" dirty="0">
              <a:cs typeface="Arial" charset="0"/>
            </a:endParaRPr>
          </a:p>
        </p:txBody>
      </p:sp>
      <p:sp>
        <p:nvSpPr>
          <p:cNvPr id="2053" name="TextBox 2"/>
          <p:cNvSpPr txBox="1">
            <a:spLocks noChangeArrowheads="1"/>
          </p:cNvSpPr>
          <p:nvPr/>
        </p:nvSpPr>
        <p:spPr bwMode="auto">
          <a:xfrm>
            <a:off x="1151067" y="1195389"/>
            <a:ext cx="9423699"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GB" altLang="en-US" sz="4000" b="1" dirty="0">
                <a:solidFill>
                  <a:schemeClr val="bg1"/>
                </a:solidFill>
              </a:rPr>
              <a:t>To Year 10 pupils from </a:t>
            </a:r>
          </a:p>
          <a:p>
            <a:pPr>
              <a:spcBef>
                <a:spcPct val="0"/>
              </a:spcBef>
              <a:buFontTx/>
              <a:buNone/>
            </a:pPr>
            <a:endParaRPr lang="en-GB" altLang="en-US" sz="4000" b="1" dirty="0">
              <a:solidFill>
                <a:schemeClr val="bg1"/>
              </a:solidFill>
            </a:endParaRPr>
          </a:p>
          <a:p>
            <a:pPr>
              <a:spcBef>
                <a:spcPct val="0"/>
              </a:spcBef>
              <a:buFontTx/>
              <a:buNone/>
            </a:pPr>
            <a:endParaRPr lang="en-GB" altLang="en-US" sz="4000" b="1" dirty="0">
              <a:solidFill>
                <a:schemeClr val="bg1"/>
              </a:solidFill>
            </a:endParaRPr>
          </a:p>
          <a:p>
            <a:pPr>
              <a:spcBef>
                <a:spcPct val="0"/>
              </a:spcBef>
              <a:buFontTx/>
              <a:buNone/>
            </a:pPr>
            <a:r>
              <a:rPr lang="en-GB" altLang="en-US" sz="4000" b="1" dirty="0">
                <a:solidFill>
                  <a:schemeClr val="bg1"/>
                </a:solidFill>
              </a:rPr>
              <a:t>                 Ms Clarke </a:t>
            </a:r>
          </a:p>
        </p:txBody>
      </p:sp>
      <p:sp>
        <p:nvSpPr>
          <p:cNvPr id="3" name="Title 2"/>
          <p:cNvSpPr>
            <a:spLocks noGrp="1"/>
          </p:cNvSpPr>
          <p:nvPr>
            <p:ph type="title"/>
          </p:nvPr>
        </p:nvSpPr>
        <p:spPr/>
        <p:txBody>
          <a:bodyPr/>
          <a:lstStyle/>
          <a:p>
            <a:r>
              <a:rPr lang="en-GB" dirty="0">
                <a:solidFill>
                  <a:srgbClr val="0070C0"/>
                </a:solidFill>
              </a:rPr>
              <a:t>Course Details</a:t>
            </a:r>
          </a:p>
        </p:txBody>
      </p:sp>
      <p:sp>
        <p:nvSpPr>
          <p:cNvPr id="4" name="Subtitle 3"/>
          <p:cNvSpPr>
            <a:spLocks noGrp="1"/>
          </p:cNvSpPr>
          <p:nvPr>
            <p:ph idx="1"/>
          </p:nvPr>
        </p:nvSpPr>
        <p:spPr/>
        <p:txBody>
          <a:bodyPr/>
          <a:lstStyle/>
          <a:p>
            <a:r>
              <a:rPr lang="en-GB" b="1" dirty="0"/>
              <a:t>Two tiers are available. Higher grades 4 to 9 and Foundation grades 1-5.</a:t>
            </a:r>
          </a:p>
          <a:p>
            <a:r>
              <a:rPr lang="en-GB" b="1" dirty="0"/>
              <a:t>The exam consists of three equally-weighted written exams at the end of two years</a:t>
            </a:r>
          </a:p>
          <a:p>
            <a:r>
              <a:rPr lang="en-GB" b="1" dirty="0"/>
              <a:t>Paper 1 is non calculator and a calculator is allowed for Paper 2 and 3</a:t>
            </a:r>
          </a:p>
          <a:p>
            <a:r>
              <a:rPr lang="en-GB" b="1" dirty="0"/>
              <a:t>Each paper has a range of question types; some questions will be set in both  mathematical and non-mathematical contexts</a:t>
            </a:r>
          </a:p>
          <a:p>
            <a:pPr marL="0" indent="0">
              <a:buNone/>
            </a:pPr>
            <a:endParaRPr lang="en-GB" b="1" dirty="0"/>
          </a:p>
        </p:txBody>
      </p:sp>
      <p:pic>
        <p:nvPicPr>
          <p:cNvPr id="8" name="Picture 1"/>
          <p:cNvPicPr>
            <a:picLocks noChangeAspect="1"/>
          </p:cNvPicPr>
          <p:nvPr/>
        </p:nvPicPr>
        <p:blipFill rotWithShape="1">
          <a:blip r:embed="rId3">
            <a:extLst>
              <a:ext uri="{28A0092B-C50C-407E-A947-70E740481C1C}">
                <a14:useLocalDpi xmlns:a14="http://schemas.microsoft.com/office/drawing/2010/main" val="0"/>
              </a:ext>
            </a:extLst>
          </a:blip>
          <a:srcRect l="118" t="15561" r="-118" b="39455"/>
          <a:stretch/>
        </p:blipFill>
        <p:spPr bwMode="auto">
          <a:xfrm>
            <a:off x="73508" y="5362415"/>
            <a:ext cx="12032284" cy="1268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46232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823301" y="142501"/>
            <a:ext cx="1490663" cy="166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17650" y="4941889"/>
            <a:ext cx="9144000"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424113" y="549276"/>
            <a:ext cx="3300412" cy="646113"/>
          </a:xfrm>
          <a:prstGeom prst="rect">
            <a:avLst/>
          </a:prstGeom>
          <a:noFill/>
        </p:spPr>
        <p:txBody>
          <a:bodyPr>
            <a:spAutoFit/>
          </a:bodyPr>
          <a:lstStyle/>
          <a:p>
            <a:pPr marL="285750" indent="-285750">
              <a:buFont typeface="Arial" pitchFamily="34" charset="0"/>
              <a:buChar char="•"/>
              <a:defRPr/>
            </a:pPr>
            <a:endParaRPr lang="en-GB" dirty="0">
              <a:solidFill>
                <a:schemeClr val="bg1"/>
              </a:solidFill>
              <a:cs typeface="Arial" charset="0"/>
            </a:endParaRPr>
          </a:p>
          <a:p>
            <a:pPr eaLnBrk="1" hangingPunct="1">
              <a:defRPr/>
            </a:pPr>
            <a:r>
              <a:rPr lang="en-GB" dirty="0">
                <a:solidFill>
                  <a:schemeClr val="bg1"/>
                </a:solidFill>
                <a:cs typeface="Arial" charset="0"/>
              </a:rPr>
              <a:t> </a:t>
            </a:r>
            <a:endParaRPr lang="en-GB" dirty="0">
              <a:cs typeface="Arial" charset="0"/>
            </a:endParaRPr>
          </a:p>
        </p:txBody>
      </p:sp>
      <p:sp>
        <p:nvSpPr>
          <p:cNvPr id="2053" name="TextBox 2"/>
          <p:cNvSpPr txBox="1">
            <a:spLocks noChangeArrowheads="1"/>
          </p:cNvSpPr>
          <p:nvPr/>
        </p:nvSpPr>
        <p:spPr bwMode="auto">
          <a:xfrm>
            <a:off x="1151067" y="1195389"/>
            <a:ext cx="9423699"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GB" altLang="en-US" sz="4000" b="1" dirty="0">
                <a:solidFill>
                  <a:schemeClr val="bg1"/>
                </a:solidFill>
              </a:rPr>
              <a:t>To Year 10 pupils from </a:t>
            </a:r>
          </a:p>
          <a:p>
            <a:pPr>
              <a:spcBef>
                <a:spcPct val="0"/>
              </a:spcBef>
              <a:buFontTx/>
              <a:buNone/>
            </a:pPr>
            <a:endParaRPr lang="en-GB" altLang="en-US" sz="4000" b="1" dirty="0">
              <a:solidFill>
                <a:schemeClr val="bg1"/>
              </a:solidFill>
            </a:endParaRPr>
          </a:p>
          <a:p>
            <a:pPr>
              <a:spcBef>
                <a:spcPct val="0"/>
              </a:spcBef>
              <a:buFontTx/>
              <a:buNone/>
            </a:pPr>
            <a:endParaRPr lang="en-GB" altLang="en-US" sz="4000" b="1" dirty="0">
              <a:solidFill>
                <a:schemeClr val="bg1"/>
              </a:solidFill>
            </a:endParaRPr>
          </a:p>
          <a:p>
            <a:pPr>
              <a:spcBef>
                <a:spcPct val="0"/>
              </a:spcBef>
              <a:buFontTx/>
              <a:buNone/>
            </a:pPr>
            <a:r>
              <a:rPr lang="en-GB" altLang="en-US" sz="4000" b="1" dirty="0">
                <a:solidFill>
                  <a:schemeClr val="bg1"/>
                </a:solidFill>
              </a:rPr>
              <a:t>                 Ms Clarke </a:t>
            </a:r>
          </a:p>
        </p:txBody>
      </p:sp>
      <p:sp>
        <p:nvSpPr>
          <p:cNvPr id="3" name="Title 2"/>
          <p:cNvSpPr>
            <a:spLocks noGrp="1"/>
          </p:cNvSpPr>
          <p:nvPr>
            <p:ph type="title"/>
          </p:nvPr>
        </p:nvSpPr>
        <p:spPr/>
        <p:txBody>
          <a:bodyPr/>
          <a:lstStyle/>
          <a:p>
            <a:r>
              <a:rPr lang="en-GB" dirty="0">
                <a:solidFill>
                  <a:srgbClr val="0070C0"/>
                </a:solidFill>
              </a:rPr>
              <a:t>Course Content Structure</a:t>
            </a:r>
          </a:p>
        </p:txBody>
      </p:sp>
      <p:sp>
        <p:nvSpPr>
          <p:cNvPr id="4" name="Subtitle 3"/>
          <p:cNvSpPr>
            <a:spLocks noGrp="1"/>
          </p:cNvSpPr>
          <p:nvPr>
            <p:ph idx="1"/>
          </p:nvPr>
        </p:nvSpPr>
        <p:spPr/>
        <p:txBody>
          <a:bodyPr/>
          <a:lstStyle/>
          <a:p>
            <a:pPr marL="0" indent="0">
              <a:buNone/>
            </a:pPr>
            <a:r>
              <a:rPr lang="en-GB" b="1" dirty="0"/>
              <a:t>The GCSE course will cover the following:</a:t>
            </a:r>
          </a:p>
          <a:p>
            <a:r>
              <a:rPr lang="en-GB" b="1" dirty="0"/>
              <a:t>Number</a:t>
            </a:r>
          </a:p>
          <a:p>
            <a:r>
              <a:rPr lang="en-GB" b="1" dirty="0"/>
              <a:t>Algebra</a:t>
            </a:r>
          </a:p>
          <a:p>
            <a:r>
              <a:rPr lang="en-GB" b="1" dirty="0"/>
              <a:t>Ratio, Proportion and rates of change</a:t>
            </a:r>
          </a:p>
          <a:p>
            <a:r>
              <a:rPr lang="en-GB" b="1" dirty="0"/>
              <a:t>Geometry and measures</a:t>
            </a:r>
          </a:p>
          <a:p>
            <a:r>
              <a:rPr lang="en-GB" b="1" dirty="0"/>
              <a:t>Probability</a:t>
            </a:r>
          </a:p>
          <a:p>
            <a:r>
              <a:rPr lang="en-GB" b="1" dirty="0"/>
              <a:t>Statistics</a:t>
            </a:r>
          </a:p>
        </p:txBody>
      </p:sp>
      <p:pic>
        <p:nvPicPr>
          <p:cNvPr id="8" name="Picture 1"/>
          <p:cNvPicPr>
            <a:picLocks noChangeAspect="1"/>
          </p:cNvPicPr>
          <p:nvPr/>
        </p:nvPicPr>
        <p:blipFill rotWithShape="1">
          <a:blip r:embed="rId3">
            <a:extLst>
              <a:ext uri="{28A0092B-C50C-407E-A947-70E740481C1C}">
                <a14:useLocalDpi xmlns:a14="http://schemas.microsoft.com/office/drawing/2010/main" val="0"/>
              </a:ext>
            </a:extLst>
          </a:blip>
          <a:srcRect l="118" t="15561" r="-118" b="39455"/>
          <a:stretch/>
        </p:blipFill>
        <p:spPr bwMode="auto">
          <a:xfrm>
            <a:off x="0" y="5257800"/>
            <a:ext cx="12032284" cy="1268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30315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823301" y="142501"/>
            <a:ext cx="1490663" cy="166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17650" y="4941889"/>
            <a:ext cx="9144000"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424113" y="549276"/>
            <a:ext cx="3300412" cy="646113"/>
          </a:xfrm>
          <a:prstGeom prst="rect">
            <a:avLst/>
          </a:prstGeom>
          <a:noFill/>
        </p:spPr>
        <p:txBody>
          <a:bodyPr>
            <a:spAutoFit/>
          </a:bodyPr>
          <a:lstStyle/>
          <a:p>
            <a:pPr marL="285750" indent="-285750">
              <a:buFont typeface="Arial" pitchFamily="34" charset="0"/>
              <a:buChar char="•"/>
              <a:defRPr/>
            </a:pPr>
            <a:endParaRPr lang="en-GB" dirty="0">
              <a:solidFill>
                <a:schemeClr val="bg1"/>
              </a:solidFill>
              <a:cs typeface="Arial" charset="0"/>
            </a:endParaRPr>
          </a:p>
          <a:p>
            <a:pPr eaLnBrk="1" hangingPunct="1">
              <a:defRPr/>
            </a:pPr>
            <a:r>
              <a:rPr lang="en-GB" dirty="0">
                <a:solidFill>
                  <a:schemeClr val="bg1"/>
                </a:solidFill>
                <a:cs typeface="Arial" charset="0"/>
              </a:rPr>
              <a:t> </a:t>
            </a:r>
            <a:endParaRPr lang="en-GB" dirty="0">
              <a:cs typeface="Arial" charset="0"/>
            </a:endParaRPr>
          </a:p>
        </p:txBody>
      </p:sp>
      <p:sp>
        <p:nvSpPr>
          <p:cNvPr id="2053" name="TextBox 2"/>
          <p:cNvSpPr txBox="1">
            <a:spLocks noChangeArrowheads="1"/>
          </p:cNvSpPr>
          <p:nvPr/>
        </p:nvSpPr>
        <p:spPr bwMode="auto">
          <a:xfrm>
            <a:off x="1151067" y="1195389"/>
            <a:ext cx="9423699"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GB" altLang="en-US" sz="4000" b="1" dirty="0">
                <a:solidFill>
                  <a:schemeClr val="bg1"/>
                </a:solidFill>
              </a:rPr>
              <a:t>To Year 10 pupils from </a:t>
            </a:r>
          </a:p>
          <a:p>
            <a:pPr>
              <a:spcBef>
                <a:spcPct val="0"/>
              </a:spcBef>
              <a:buFontTx/>
              <a:buNone/>
            </a:pPr>
            <a:endParaRPr lang="en-GB" altLang="en-US" sz="4000" b="1" dirty="0">
              <a:solidFill>
                <a:schemeClr val="bg1"/>
              </a:solidFill>
            </a:endParaRPr>
          </a:p>
          <a:p>
            <a:pPr>
              <a:spcBef>
                <a:spcPct val="0"/>
              </a:spcBef>
              <a:buFontTx/>
              <a:buNone/>
            </a:pPr>
            <a:endParaRPr lang="en-GB" altLang="en-US" sz="4000" b="1" dirty="0">
              <a:solidFill>
                <a:schemeClr val="bg1"/>
              </a:solidFill>
            </a:endParaRPr>
          </a:p>
          <a:p>
            <a:pPr>
              <a:spcBef>
                <a:spcPct val="0"/>
              </a:spcBef>
              <a:buFontTx/>
              <a:buNone/>
            </a:pPr>
            <a:r>
              <a:rPr lang="en-GB" altLang="en-US" sz="4000" b="1" dirty="0">
                <a:solidFill>
                  <a:schemeClr val="bg1"/>
                </a:solidFill>
              </a:rPr>
              <a:t>                 Ms Clarke </a:t>
            </a:r>
          </a:p>
        </p:txBody>
      </p:sp>
      <p:sp>
        <p:nvSpPr>
          <p:cNvPr id="3" name="Title 2"/>
          <p:cNvSpPr>
            <a:spLocks noGrp="1"/>
          </p:cNvSpPr>
          <p:nvPr>
            <p:ph type="title"/>
          </p:nvPr>
        </p:nvSpPr>
        <p:spPr/>
        <p:txBody>
          <a:bodyPr/>
          <a:lstStyle/>
          <a:p>
            <a:r>
              <a:rPr lang="en-GB" dirty="0">
                <a:solidFill>
                  <a:srgbClr val="0070C0"/>
                </a:solidFill>
              </a:rPr>
              <a:t>Skills Gained and Developed</a:t>
            </a:r>
          </a:p>
        </p:txBody>
      </p:sp>
      <p:sp>
        <p:nvSpPr>
          <p:cNvPr id="4" name="Subtitle 3"/>
          <p:cNvSpPr>
            <a:spLocks noGrp="1"/>
          </p:cNvSpPr>
          <p:nvPr>
            <p:ph idx="1"/>
          </p:nvPr>
        </p:nvSpPr>
        <p:spPr/>
        <p:txBody>
          <a:bodyPr/>
          <a:lstStyle/>
          <a:p>
            <a:r>
              <a:rPr lang="en-GB" b="1" dirty="0"/>
              <a:t>You will develop the skill of reasoning</a:t>
            </a:r>
          </a:p>
          <a:p>
            <a:r>
              <a:rPr lang="en-GB" b="1" dirty="0"/>
              <a:t>Creativity skills will be enhanced</a:t>
            </a:r>
          </a:p>
          <a:p>
            <a:r>
              <a:rPr lang="en-GB" b="1" dirty="0"/>
              <a:t>Your abstract and spatial awareness skills will develop</a:t>
            </a:r>
          </a:p>
          <a:p>
            <a:r>
              <a:rPr lang="en-GB" b="1" dirty="0"/>
              <a:t>You will become more effective at problem-solving</a:t>
            </a:r>
          </a:p>
          <a:p>
            <a:r>
              <a:rPr lang="en-GB" b="1" dirty="0"/>
              <a:t>Communication skills will improve</a:t>
            </a:r>
          </a:p>
        </p:txBody>
      </p:sp>
      <p:pic>
        <p:nvPicPr>
          <p:cNvPr id="8" name="Picture 1"/>
          <p:cNvPicPr>
            <a:picLocks noChangeAspect="1"/>
          </p:cNvPicPr>
          <p:nvPr/>
        </p:nvPicPr>
        <p:blipFill rotWithShape="1">
          <a:blip r:embed="rId3">
            <a:extLst>
              <a:ext uri="{28A0092B-C50C-407E-A947-70E740481C1C}">
                <a14:useLocalDpi xmlns:a14="http://schemas.microsoft.com/office/drawing/2010/main" val="0"/>
              </a:ext>
            </a:extLst>
          </a:blip>
          <a:srcRect l="118" t="15561" r="-118" b="39455"/>
          <a:stretch/>
        </p:blipFill>
        <p:spPr bwMode="auto">
          <a:xfrm>
            <a:off x="0" y="5362415"/>
            <a:ext cx="12032284" cy="1268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
          <p:cNvPicPr>
            <a:picLocks noChangeAspect="1"/>
          </p:cNvPicPr>
          <p:nvPr/>
        </p:nvPicPr>
        <p:blipFill rotWithShape="1">
          <a:blip r:embed="rId3">
            <a:extLst>
              <a:ext uri="{28A0092B-C50C-407E-A947-70E740481C1C}">
                <a14:useLocalDpi xmlns:a14="http://schemas.microsoft.com/office/drawing/2010/main" val="0"/>
              </a:ext>
            </a:extLst>
          </a:blip>
          <a:srcRect l="118" t="15561" r="-118" b="39455"/>
          <a:stretch/>
        </p:blipFill>
        <p:spPr bwMode="auto">
          <a:xfrm>
            <a:off x="0" y="5257800"/>
            <a:ext cx="12032284" cy="1268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5995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278203" y="160337"/>
            <a:ext cx="1490663" cy="166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17650" y="4941889"/>
            <a:ext cx="9144000"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424113" y="549276"/>
            <a:ext cx="3300412" cy="646113"/>
          </a:xfrm>
          <a:prstGeom prst="rect">
            <a:avLst/>
          </a:prstGeom>
          <a:noFill/>
        </p:spPr>
        <p:txBody>
          <a:bodyPr>
            <a:spAutoFit/>
          </a:bodyPr>
          <a:lstStyle/>
          <a:p>
            <a:pPr marL="285750" indent="-285750">
              <a:buFont typeface="Arial" pitchFamily="34" charset="0"/>
              <a:buChar char="•"/>
              <a:defRPr/>
            </a:pPr>
            <a:endParaRPr lang="en-GB" dirty="0">
              <a:solidFill>
                <a:schemeClr val="bg1"/>
              </a:solidFill>
              <a:cs typeface="Arial" charset="0"/>
            </a:endParaRPr>
          </a:p>
          <a:p>
            <a:pPr eaLnBrk="1" hangingPunct="1">
              <a:defRPr/>
            </a:pPr>
            <a:r>
              <a:rPr lang="en-GB" dirty="0">
                <a:solidFill>
                  <a:schemeClr val="bg1"/>
                </a:solidFill>
                <a:cs typeface="Arial" charset="0"/>
              </a:rPr>
              <a:t> </a:t>
            </a:r>
            <a:endParaRPr lang="en-GB" dirty="0">
              <a:cs typeface="Arial" charset="0"/>
            </a:endParaRPr>
          </a:p>
        </p:txBody>
      </p:sp>
      <p:sp>
        <p:nvSpPr>
          <p:cNvPr id="2053" name="TextBox 2"/>
          <p:cNvSpPr txBox="1">
            <a:spLocks noChangeArrowheads="1"/>
          </p:cNvSpPr>
          <p:nvPr/>
        </p:nvSpPr>
        <p:spPr bwMode="auto">
          <a:xfrm>
            <a:off x="1151067" y="1195389"/>
            <a:ext cx="9423699"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GB" altLang="en-US" sz="4000" b="1" dirty="0">
                <a:solidFill>
                  <a:schemeClr val="bg1"/>
                </a:solidFill>
              </a:rPr>
              <a:t>To Year 10 pupils from </a:t>
            </a:r>
          </a:p>
          <a:p>
            <a:pPr>
              <a:spcBef>
                <a:spcPct val="0"/>
              </a:spcBef>
              <a:buFontTx/>
              <a:buNone/>
            </a:pPr>
            <a:endParaRPr lang="en-GB" altLang="en-US" sz="4000" b="1" dirty="0">
              <a:solidFill>
                <a:schemeClr val="bg1"/>
              </a:solidFill>
            </a:endParaRPr>
          </a:p>
          <a:p>
            <a:pPr>
              <a:spcBef>
                <a:spcPct val="0"/>
              </a:spcBef>
              <a:buFontTx/>
              <a:buNone/>
            </a:pPr>
            <a:endParaRPr lang="en-GB" altLang="en-US" sz="4000" b="1" dirty="0">
              <a:solidFill>
                <a:schemeClr val="bg1"/>
              </a:solidFill>
            </a:endParaRPr>
          </a:p>
          <a:p>
            <a:pPr>
              <a:spcBef>
                <a:spcPct val="0"/>
              </a:spcBef>
              <a:buFontTx/>
              <a:buNone/>
            </a:pPr>
            <a:r>
              <a:rPr lang="en-GB" altLang="en-US" sz="4000" b="1" dirty="0">
                <a:solidFill>
                  <a:schemeClr val="bg1"/>
                </a:solidFill>
              </a:rPr>
              <a:t>                 Ms Clarke </a:t>
            </a:r>
          </a:p>
        </p:txBody>
      </p:sp>
      <p:sp>
        <p:nvSpPr>
          <p:cNvPr id="3" name="Title 2"/>
          <p:cNvSpPr>
            <a:spLocks noGrp="1"/>
          </p:cNvSpPr>
          <p:nvPr>
            <p:ph type="title"/>
          </p:nvPr>
        </p:nvSpPr>
        <p:spPr>
          <a:xfrm>
            <a:off x="838200" y="365125"/>
            <a:ext cx="10930666" cy="1325563"/>
          </a:xfrm>
        </p:spPr>
        <p:txBody>
          <a:bodyPr/>
          <a:lstStyle/>
          <a:p>
            <a:r>
              <a:rPr lang="en-GB" dirty="0">
                <a:solidFill>
                  <a:srgbClr val="0070C0"/>
                </a:solidFill>
              </a:rPr>
              <a:t>Subject Resources, Support and Enrichment</a:t>
            </a:r>
          </a:p>
        </p:txBody>
      </p:sp>
      <p:sp>
        <p:nvSpPr>
          <p:cNvPr id="4" name="Subtitle 3"/>
          <p:cNvSpPr>
            <a:spLocks noGrp="1"/>
          </p:cNvSpPr>
          <p:nvPr>
            <p:ph idx="1"/>
          </p:nvPr>
        </p:nvSpPr>
        <p:spPr/>
        <p:txBody>
          <a:bodyPr/>
          <a:lstStyle/>
          <a:p>
            <a:r>
              <a:rPr lang="en-GB" b="1" dirty="0"/>
              <a:t>Pupils will receive excellent support and guidance from their teachers in and out of the classroom </a:t>
            </a:r>
            <a:r>
              <a:rPr lang="en-GB" b="1" dirty="0" err="1"/>
              <a:t>durimg</a:t>
            </a:r>
            <a:r>
              <a:rPr lang="en-GB" b="1" dirty="0"/>
              <a:t> term time and in holidays</a:t>
            </a:r>
          </a:p>
          <a:p>
            <a:r>
              <a:rPr lang="en-GB" b="1" dirty="0"/>
              <a:t>Access to Hegarty Maths, </a:t>
            </a:r>
            <a:r>
              <a:rPr lang="en-GB" b="1" dirty="0" err="1"/>
              <a:t>Mathswatch</a:t>
            </a:r>
            <a:r>
              <a:rPr lang="en-GB" b="1" dirty="0"/>
              <a:t> and GCSE revision guides is available for all to aid progress</a:t>
            </a:r>
          </a:p>
          <a:p>
            <a:r>
              <a:rPr lang="en-GB" b="1" dirty="0"/>
              <a:t>Pupils are encouraged to attend enrichment activities offered by external agencies, </a:t>
            </a:r>
            <a:r>
              <a:rPr lang="en-GB" b="1" dirty="0" err="1"/>
              <a:t>eg.</a:t>
            </a:r>
            <a:r>
              <a:rPr lang="en-GB" b="1" dirty="0"/>
              <a:t> Liverpool University, JMU and Hope University</a:t>
            </a:r>
          </a:p>
          <a:p>
            <a:endParaRPr lang="en-GB" b="1" dirty="0"/>
          </a:p>
          <a:p>
            <a:endParaRPr lang="en-GB" b="1" dirty="0"/>
          </a:p>
          <a:p>
            <a:endParaRPr lang="en-GB" b="1" dirty="0"/>
          </a:p>
          <a:p>
            <a:endParaRPr lang="en-GB" b="1" dirty="0"/>
          </a:p>
        </p:txBody>
      </p:sp>
      <p:pic>
        <p:nvPicPr>
          <p:cNvPr id="8" name="Picture 1"/>
          <p:cNvPicPr>
            <a:picLocks noChangeAspect="1"/>
          </p:cNvPicPr>
          <p:nvPr/>
        </p:nvPicPr>
        <p:blipFill rotWithShape="1">
          <a:blip r:embed="rId3">
            <a:extLst>
              <a:ext uri="{28A0092B-C50C-407E-A947-70E740481C1C}">
                <a14:useLocalDpi xmlns:a14="http://schemas.microsoft.com/office/drawing/2010/main" val="0"/>
              </a:ext>
            </a:extLst>
          </a:blip>
          <a:srcRect l="118" t="15561" r="-118" b="39455"/>
          <a:stretch/>
        </p:blipFill>
        <p:spPr bwMode="auto">
          <a:xfrm>
            <a:off x="0" y="5362415"/>
            <a:ext cx="12032284" cy="1268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
          <p:cNvPicPr>
            <a:picLocks noChangeAspect="1"/>
          </p:cNvPicPr>
          <p:nvPr/>
        </p:nvPicPr>
        <p:blipFill rotWithShape="1">
          <a:blip r:embed="rId3">
            <a:extLst>
              <a:ext uri="{28A0092B-C50C-407E-A947-70E740481C1C}">
                <a14:useLocalDpi xmlns:a14="http://schemas.microsoft.com/office/drawing/2010/main" val="0"/>
              </a:ext>
            </a:extLst>
          </a:blip>
          <a:srcRect l="118" t="15561" r="-118" b="39455"/>
          <a:stretch/>
        </p:blipFill>
        <p:spPr bwMode="auto">
          <a:xfrm>
            <a:off x="0" y="5257800"/>
            <a:ext cx="12032284" cy="1268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48170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278203" y="160337"/>
            <a:ext cx="1490663" cy="166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17650" y="4941889"/>
            <a:ext cx="9144000"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424113" y="549276"/>
            <a:ext cx="3300412" cy="646113"/>
          </a:xfrm>
          <a:prstGeom prst="rect">
            <a:avLst/>
          </a:prstGeom>
          <a:noFill/>
        </p:spPr>
        <p:txBody>
          <a:bodyPr>
            <a:spAutoFit/>
          </a:bodyPr>
          <a:lstStyle/>
          <a:p>
            <a:pPr marL="285750" indent="-285750">
              <a:buFont typeface="Arial" pitchFamily="34" charset="0"/>
              <a:buChar char="•"/>
              <a:defRPr/>
            </a:pPr>
            <a:endParaRPr lang="en-GB" dirty="0">
              <a:solidFill>
                <a:schemeClr val="bg1"/>
              </a:solidFill>
              <a:cs typeface="Arial" charset="0"/>
            </a:endParaRPr>
          </a:p>
          <a:p>
            <a:pPr eaLnBrk="1" hangingPunct="1">
              <a:defRPr/>
            </a:pPr>
            <a:r>
              <a:rPr lang="en-GB" dirty="0">
                <a:solidFill>
                  <a:schemeClr val="bg1"/>
                </a:solidFill>
                <a:cs typeface="Arial" charset="0"/>
              </a:rPr>
              <a:t> </a:t>
            </a:r>
            <a:endParaRPr lang="en-GB" dirty="0">
              <a:cs typeface="Arial" charset="0"/>
            </a:endParaRPr>
          </a:p>
        </p:txBody>
      </p:sp>
      <p:sp>
        <p:nvSpPr>
          <p:cNvPr id="2053" name="TextBox 2"/>
          <p:cNvSpPr txBox="1">
            <a:spLocks noChangeArrowheads="1"/>
          </p:cNvSpPr>
          <p:nvPr/>
        </p:nvSpPr>
        <p:spPr bwMode="auto">
          <a:xfrm>
            <a:off x="1151067" y="1195389"/>
            <a:ext cx="9423699"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GB" altLang="en-US" sz="4000" b="1" dirty="0">
                <a:solidFill>
                  <a:schemeClr val="bg1"/>
                </a:solidFill>
              </a:rPr>
              <a:t>To Year 10 pupils from </a:t>
            </a:r>
          </a:p>
          <a:p>
            <a:pPr>
              <a:spcBef>
                <a:spcPct val="0"/>
              </a:spcBef>
              <a:buFontTx/>
              <a:buNone/>
            </a:pPr>
            <a:endParaRPr lang="en-GB" altLang="en-US" sz="4000" b="1" dirty="0">
              <a:solidFill>
                <a:schemeClr val="bg1"/>
              </a:solidFill>
            </a:endParaRPr>
          </a:p>
          <a:p>
            <a:pPr>
              <a:spcBef>
                <a:spcPct val="0"/>
              </a:spcBef>
              <a:buFontTx/>
              <a:buNone/>
            </a:pPr>
            <a:endParaRPr lang="en-GB" altLang="en-US" sz="4000" b="1" dirty="0">
              <a:solidFill>
                <a:schemeClr val="bg1"/>
              </a:solidFill>
            </a:endParaRPr>
          </a:p>
          <a:p>
            <a:pPr>
              <a:spcBef>
                <a:spcPct val="0"/>
              </a:spcBef>
              <a:buFontTx/>
              <a:buNone/>
            </a:pPr>
            <a:r>
              <a:rPr lang="en-GB" altLang="en-US" sz="4000" b="1" dirty="0">
                <a:solidFill>
                  <a:schemeClr val="bg1"/>
                </a:solidFill>
              </a:rPr>
              <a:t>                 Ms Clarke </a:t>
            </a:r>
          </a:p>
        </p:txBody>
      </p:sp>
      <p:sp>
        <p:nvSpPr>
          <p:cNvPr id="3" name="Title 2"/>
          <p:cNvSpPr>
            <a:spLocks noGrp="1"/>
          </p:cNvSpPr>
          <p:nvPr>
            <p:ph type="title"/>
          </p:nvPr>
        </p:nvSpPr>
        <p:spPr>
          <a:xfrm>
            <a:off x="838200" y="365125"/>
            <a:ext cx="10930666" cy="1325563"/>
          </a:xfrm>
        </p:spPr>
        <p:txBody>
          <a:bodyPr/>
          <a:lstStyle/>
          <a:p>
            <a:r>
              <a:rPr lang="en-GB" dirty="0">
                <a:solidFill>
                  <a:srgbClr val="0070C0"/>
                </a:solidFill>
              </a:rPr>
              <a:t>Future Learning and Career Opportunities</a:t>
            </a:r>
          </a:p>
        </p:txBody>
      </p:sp>
      <p:sp>
        <p:nvSpPr>
          <p:cNvPr id="4" name="Subtitle 3"/>
          <p:cNvSpPr>
            <a:spLocks noGrp="1"/>
          </p:cNvSpPr>
          <p:nvPr>
            <p:ph idx="1"/>
          </p:nvPr>
        </p:nvSpPr>
        <p:spPr/>
        <p:txBody>
          <a:bodyPr/>
          <a:lstStyle/>
          <a:p>
            <a:r>
              <a:rPr lang="en-GB" b="1" dirty="0"/>
              <a:t>A good GCSE grade can lead to you studying Maths post 16 and completing an A level and maybe a degree</a:t>
            </a:r>
          </a:p>
          <a:p>
            <a:r>
              <a:rPr lang="en-GB" b="1" dirty="0"/>
              <a:t>Most employers look at the grade you achieve in your Maths GCSE</a:t>
            </a:r>
          </a:p>
          <a:p>
            <a:r>
              <a:rPr lang="en-GB" b="1" dirty="0"/>
              <a:t>Career opportunities for, those wanting to use their Maths skills include Accounting, Architecture, Financial Analyst, Stockbroker, Teaching, Engineering, Pharmacy, Economist, Medicine and Computer Science																					</a:t>
            </a:r>
          </a:p>
          <a:p>
            <a:endParaRPr lang="en-GB" b="1" dirty="0"/>
          </a:p>
        </p:txBody>
      </p:sp>
      <p:pic>
        <p:nvPicPr>
          <p:cNvPr id="8" name="Picture 1"/>
          <p:cNvPicPr>
            <a:picLocks noChangeAspect="1"/>
          </p:cNvPicPr>
          <p:nvPr/>
        </p:nvPicPr>
        <p:blipFill rotWithShape="1">
          <a:blip r:embed="rId3">
            <a:extLst>
              <a:ext uri="{28A0092B-C50C-407E-A947-70E740481C1C}">
                <a14:useLocalDpi xmlns:a14="http://schemas.microsoft.com/office/drawing/2010/main" val="0"/>
              </a:ext>
            </a:extLst>
          </a:blip>
          <a:srcRect l="118" t="15561" r="-118" b="39455"/>
          <a:stretch/>
        </p:blipFill>
        <p:spPr bwMode="auto">
          <a:xfrm>
            <a:off x="0" y="5362415"/>
            <a:ext cx="12032284" cy="1268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
          <p:cNvPicPr>
            <a:picLocks noChangeAspect="1"/>
          </p:cNvPicPr>
          <p:nvPr/>
        </p:nvPicPr>
        <p:blipFill rotWithShape="1">
          <a:blip r:embed="rId3">
            <a:extLst>
              <a:ext uri="{28A0092B-C50C-407E-A947-70E740481C1C}">
                <a14:useLocalDpi xmlns:a14="http://schemas.microsoft.com/office/drawing/2010/main" val="0"/>
              </a:ext>
            </a:extLst>
          </a:blip>
          <a:srcRect l="118" t="15561" r="-118" b="39455"/>
          <a:stretch/>
        </p:blipFill>
        <p:spPr bwMode="auto">
          <a:xfrm>
            <a:off x="0" y="5257800"/>
            <a:ext cx="12032284" cy="1268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31623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517</Words>
  <Application>Microsoft Office PowerPoint</Application>
  <PresentationFormat>Widescreen</PresentationFormat>
  <Paragraphs>87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Subject Briefing Presentation Mathematics</vt:lpstr>
      <vt:lpstr>Introduction to the Maths Team</vt:lpstr>
      <vt:lpstr>Why study Maths?</vt:lpstr>
      <vt:lpstr>Course Details</vt:lpstr>
      <vt:lpstr>Course Content Structure</vt:lpstr>
      <vt:lpstr>Skills Gained and Developed</vt:lpstr>
      <vt:lpstr>Subject Resources, Support and Enrichment</vt:lpstr>
      <vt:lpstr>Future Learning and Career Opportunities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Briefing Presentation Business Education</dc:title>
  <dc:creator>Windows User</dc:creator>
  <cp:lastModifiedBy>Windows User</cp:lastModifiedBy>
  <cp:revision>12</cp:revision>
  <dcterms:created xsi:type="dcterms:W3CDTF">2021-03-17T07:43:32Z</dcterms:created>
  <dcterms:modified xsi:type="dcterms:W3CDTF">2021-04-15T07:39:15Z</dcterms:modified>
</cp:coreProperties>
</file>